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9" r:id="rId14"/>
    <p:sldId id="270" r:id="rId15"/>
    <p:sldId id="271" r:id="rId16"/>
    <p:sldId id="272"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2FA9ED4-710A-4CF4-9C35-1E2CF5DA43AF}" type="datetimeFigureOut">
              <a:rPr lang="en-IN" smtClean="0"/>
              <a:t>08-12-2020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FA9ED4-710A-4CF4-9C35-1E2CF5DA43AF}" type="datetimeFigureOut">
              <a:rPr lang="en-IN" smtClean="0"/>
              <a:t>08-12-2020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F2FA9ED4-710A-4CF4-9C35-1E2CF5DA43AF}" type="datetimeFigureOut">
              <a:rPr lang="en-IN" smtClean="0"/>
              <a:t>08-12-2020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7F319C-53A4-4F43-A17B-E9EF961D98E0}" type="slidenum">
              <a:rPr lang="en-IN" smtClean="0"/>
              <a:t>‹#›</a:t>
            </a:fld>
            <a:endParaRPr lang="en-IN"/>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FA9ED4-710A-4CF4-9C35-1E2CF5DA43AF}" type="datetimeFigureOut">
              <a:rPr lang="en-IN" smtClean="0"/>
              <a:t>08-12-2020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7F319C-53A4-4F43-A17B-E9EF961D98E0}" type="slidenum">
              <a:rPr lang="en-IN" smtClean="0"/>
              <a:t>‹#›</a:t>
            </a:fld>
            <a:endParaRPr lang="en-IN"/>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FA9ED4-710A-4CF4-9C35-1E2CF5DA43AF}" type="datetimeFigureOut">
              <a:rPr lang="en-IN" smtClean="0"/>
              <a:t>08-12-2020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F2FA9ED4-710A-4CF4-9C35-1E2CF5DA43AF}" type="datetimeFigureOut">
              <a:rPr lang="en-IN" smtClean="0"/>
              <a:t>08-12-2020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7F319C-53A4-4F43-A17B-E9EF961D98E0}" type="slidenum">
              <a:rPr lang="en-IN" smtClean="0"/>
              <a:t>‹#›</a:t>
            </a:fld>
            <a:endParaRPr lang="en-IN"/>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2FA9ED4-710A-4CF4-9C35-1E2CF5DA43AF}" type="datetimeFigureOut">
              <a:rPr lang="en-IN" smtClean="0"/>
              <a:t>08-12-2020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FA9ED4-710A-4CF4-9C35-1E2CF5DA43AF}" type="datetimeFigureOut">
              <a:rPr lang="en-IN" smtClean="0"/>
              <a:t>08-12-2020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F2FA9ED4-710A-4CF4-9C35-1E2CF5DA43AF}" type="datetimeFigureOut">
              <a:rPr lang="en-IN" smtClean="0"/>
              <a:t>08-12-2020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07F319C-53A4-4F43-A17B-E9EF961D98E0}"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F2FA9ED4-710A-4CF4-9C35-1E2CF5DA43AF}" type="datetimeFigureOut">
              <a:rPr lang="en-IN" smtClean="0"/>
              <a:t>08-12-2020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7F319C-53A4-4F43-A17B-E9EF961D98E0}" type="slidenum">
              <a:rPr lang="en-IN" smtClean="0"/>
              <a:t>‹#›</a:t>
            </a:fld>
            <a:endParaRPr lang="en-IN"/>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FA9ED4-710A-4CF4-9C35-1E2CF5DA43AF}" type="datetimeFigureOut">
              <a:rPr lang="en-IN" smtClean="0"/>
              <a:t>08-12-2020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7F319C-53A4-4F43-A17B-E9EF961D98E0}" type="slidenum">
              <a:rPr lang="en-IN" smtClean="0"/>
              <a:t>‹#›</a:t>
            </a:fld>
            <a:endParaRPr lang="en-IN"/>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F2FA9ED4-710A-4CF4-9C35-1E2CF5DA43AF}" type="datetimeFigureOut">
              <a:rPr lang="en-IN" smtClean="0"/>
              <a:t>08-12-2020</a:t>
            </a:fld>
            <a:endParaRPr lang="en-IN"/>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IN"/>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A07F319C-53A4-4F43-A17B-E9EF961D98E0}" type="slidenum">
              <a:rPr lang="en-IN" smtClean="0"/>
              <a:t>‹#›</a:t>
            </a:fld>
            <a:endParaRPr lang="en-IN"/>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55576" y="2348880"/>
            <a:ext cx="7920880" cy="1477328"/>
          </a:xfrm>
          <a:prstGeom prst="rect">
            <a:avLst/>
          </a:prstGeom>
        </p:spPr>
        <p:txBody>
          <a:bodyPr wrap="square">
            <a:spAutoFit/>
          </a:bodyPr>
          <a:lstStyle/>
          <a:p>
            <a:pPr algn="ctr"/>
            <a:r>
              <a:rPr lang="en-IN" sz="3000" b="1" dirty="0">
                <a:latin typeface="Times New Roman" pitchFamily="18" charset="0"/>
                <a:cs typeface="Times New Roman" pitchFamily="18" charset="0"/>
              </a:rPr>
              <a:t>Capstone Project – The Battle of Neighbourhood’s | Finding a Better Place in Scarborough, Toronto</a:t>
            </a:r>
          </a:p>
        </p:txBody>
      </p:sp>
    </p:spTree>
    <p:extLst>
      <p:ext uri="{BB962C8B-B14F-4D97-AF65-F5344CB8AC3E}">
        <p14:creationId xmlns:p14="http://schemas.microsoft.com/office/powerpoint/2010/main" val="35537532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dirty="0">
                <a:solidFill>
                  <a:schemeClr val="tx1"/>
                </a:solidFill>
              </a:rPr>
              <a:t>Results</a:t>
            </a:r>
            <a:endParaRPr lang="en-IN" dirty="0">
              <a:solidFill>
                <a:schemeClr val="tx1"/>
              </a:solidFill>
            </a:endParaRPr>
          </a:p>
        </p:txBody>
      </p:sp>
      <p:pic>
        <p:nvPicPr>
          <p:cNvPr id="6" name="Picture 5" descr="C:\Users\Vijay\Downloads\coursera-applied-data-science-capstone-master\coursera-applied-data-science-capstone-master\Week 5\images\Average Housing Price.png"/>
          <p:cNvPicPr/>
          <p:nvPr/>
        </p:nvPicPr>
        <p:blipFill>
          <a:blip r:embed="rId2">
            <a:extLst>
              <a:ext uri="{28A0092B-C50C-407E-A947-70E740481C1C}">
                <a14:useLocalDpi xmlns:a14="http://schemas.microsoft.com/office/drawing/2010/main" val="0"/>
              </a:ext>
            </a:extLst>
          </a:blip>
          <a:srcRect/>
          <a:stretch>
            <a:fillRect/>
          </a:stretch>
        </p:blipFill>
        <p:spPr bwMode="auto">
          <a:xfrm>
            <a:off x="251520" y="1700808"/>
            <a:ext cx="8640960" cy="4464496"/>
          </a:xfrm>
          <a:prstGeom prst="rect">
            <a:avLst/>
          </a:prstGeom>
          <a:noFill/>
          <a:ln>
            <a:noFill/>
          </a:ln>
        </p:spPr>
      </p:pic>
      <p:sp>
        <p:nvSpPr>
          <p:cNvPr id="2" name="Rectangle 1"/>
          <p:cNvSpPr/>
          <p:nvPr/>
        </p:nvSpPr>
        <p:spPr>
          <a:xfrm>
            <a:off x="1907704" y="6165304"/>
            <a:ext cx="5616624" cy="369332"/>
          </a:xfrm>
          <a:prstGeom prst="rect">
            <a:avLst/>
          </a:prstGeom>
        </p:spPr>
        <p:txBody>
          <a:bodyPr wrap="square">
            <a:spAutoFit/>
          </a:bodyPr>
          <a:lstStyle/>
          <a:p>
            <a:pPr algn="ctr"/>
            <a:r>
              <a:rPr lang="en-IN" b="1" dirty="0"/>
              <a:t>Average Housing Price by Clusters in Scarborough</a:t>
            </a:r>
            <a:endParaRPr lang="en-IN" dirty="0"/>
          </a:p>
        </p:txBody>
      </p:sp>
    </p:spTree>
    <p:extLst>
      <p:ext uri="{BB962C8B-B14F-4D97-AF65-F5344CB8AC3E}">
        <p14:creationId xmlns:p14="http://schemas.microsoft.com/office/powerpoint/2010/main" val="1051787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dirty="0">
                <a:solidFill>
                  <a:schemeClr val="tx1"/>
                </a:solidFill>
              </a:rPr>
              <a:t>Results</a:t>
            </a:r>
            <a:endParaRPr lang="en-IN" dirty="0">
              <a:solidFill>
                <a:schemeClr val="tx1"/>
              </a:solidFill>
            </a:endParaRPr>
          </a:p>
        </p:txBody>
      </p:sp>
      <p:pic>
        <p:nvPicPr>
          <p:cNvPr id="6" name="Picture 5" descr="C:\Users\Vijay\Downloads\coursera-applied-data-science-capstone-master\coursera-applied-data-science-capstone-master\Week 5\images\School Ratings by Clusters.png"/>
          <p:cNvPicPr/>
          <p:nvPr/>
        </p:nvPicPr>
        <p:blipFill>
          <a:blip r:embed="rId2">
            <a:extLst>
              <a:ext uri="{28A0092B-C50C-407E-A947-70E740481C1C}">
                <a14:useLocalDpi xmlns:a14="http://schemas.microsoft.com/office/drawing/2010/main" val="0"/>
              </a:ext>
            </a:extLst>
          </a:blip>
          <a:srcRect/>
          <a:stretch>
            <a:fillRect/>
          </a:stretch>
        </p:blipFill>
        <p:spPr bwMode="auto">
          <a:xfrm>
            <a:off x="251520" y="1340768"/>
            <a:ext cx="8640960" cy="4932680"/>
          </a:xfrm>
          <a:prstGeom prst="rect">
            <a:avLst/>
          </a:prstGeom>
          <a:noFill/>
          <a:ln>
            <a:noFill/>
          </a:ln>
        </p:spPr>
      </p:pic>
      <p:sp>
        <p:nvSpPr>
          <p:cNvPr id="2" name="Rectangle 1"/>
          <p:cNvSpPr/>
          <p:nvPr/>
        </p:nvSpPr>
        <p:spPr>
          <a:xfrm>
            <a:off x="2195736" y="6298496"/>
            <a:ext cx="4336444" cy="369332"/>
          </a:xfrm>
          <a:prstGeom prst="rect">
            <a:avLst/>
          </a:prstGeom>
        </p:spPr>
        <p:txBody>
          <a:bodyPr wrap="none">
            <a:spAutoFit/>
          </a:bodyPr>
          <a:lstStyle/>
          <a:p>
            <a:r>
              <a:rPr lang="en-IN" b="1" dirty="0"/>
              <a:t>School Ratings by Clusters in Scarborough</a:t>
            </a:r>
            <a:endParaRPr lang="en-IN" dirty="0"/>
          </a:p>
        </p:txBody>
      </p:sp>
    </p:spTree>
    <p:extLst>
      <p:ext uri="{BB962C8B-B14F-4D97-AF65-F5344CB8AC3E}">
        <p14:creationId xmlns:p14="http://schemas.microsoft.com/office/powerpoint/2010/main" val="1051787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dirty="0">
                <a:solidFill>
                  <a:schemeClr val="tx1"/>
                </a:solidFill>
              </a:rPr>
              <a:t>Results</a:t>
            </a:r>
            <a:endParaRPr lang="en-IN" dirty="0">
              <a:solidFill>
                <a:schemeClr val="tx1"/>
              </a:solidFill>
            </a:endParaRPr>
          </a:p>
        </p:txBody>
      </p:sp>
      <p:sp>
        <p:nvSpPr>
          <p:cNvPr id="2" name="Rectangle 1"/>
          <p:cNvSpPr/>
          <p:nvPr/>
        </p:nvSpPr>
        <p:spPr>
          <a:xfrm>
            <a:off x="379659" y="1916832"/>
            <a:ext cx="8496944" cy="3170099"/>
          </a:xfrm>
          <a:prstGeom prst="rect">
            <a:avLst/>
          </a:prstGeom>
        </p:spPr>
        <p:txBody>
          <a:bodyPr wrap="square">
            <a:spAutoFit/>
          </a:bodyPr>
          <a:lstStyle/>
          <a:p>
            <a:r>
              <a:rPr lang="en-IN" sz="2000" b="1" dirty="0"/>
              <a:t>The Location:</a:t>
            </a:r>
            <a:endParaRPr lang="en-IN" sz="2000" b="1" i="1" dirty="0"/>
          </a:p>
          <a:p>
            <a:r>
              <a:rPr lang="en-IN" sz="2000" dirty="0"/>
              <a:t>Scarborough is a popular destination for new immigrants in Canada to reside. As a result, it is one of the most diverse and multicultural areas in the Greater Toronto Area, being home to various religious groups and places of worship. </a:t>
            </a:r>
            <a:endParaRPr lang="en-IN" sz="2000" dirty="0" smtClean="0"/>
          </a:p>
          <a:p>
            <a:endParaRPr lang="en-IN" sz="2000" b="1" dirty="0" smtClean="0"/>
          </a:p>
          <a:p>
            <a:r>
              <a:rPr lang="en-IN" sz="2000" b="1" dirty="0" smtClean="0"/>
              <a:t>Foursquare </a:t>
            </a:r>
            <a:r>
              <a:rPr lang="en-IN" sz="2000" b="1" dirty="0"/>
              <a:t>API:</a:t>
            </a:r>
            <a:endParaRPr lang="en-IN" sz="2000" b="1" i="1" dirty="0"/>
          </a:p>
          <a:p>
            <a:r>
              <a:rPr lang="en-IN" sz="2000" dirty="0"/>
              <a:t>This Capstone project have used Four-square API as its prime data gathering source as it has a database of millions of places, especially their places API which provides the ability to perform location search, location sharing and details about a business.</a:t>
            </a:r>
          </a:p>
        </p:txBody>
      </p:sp>
    </p:spTree>
    <p:extLst>
      <p:ext uri="{BB962C8B-B14F-4D97-AF65-F5344CB8AC3E}">
        <p14:creationId xmlns:p14="http://schemas.microsoft.com/office/powerpoint/2010/main" val="1051787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r>
              <a:rPr lang="en-IN" sz="2000" dirty="0" smtClean="0">
                <a:solidFill>
                  <a:schemeClr val="tx1"/>
                </a:solidFill>
              </a:rPr>
              <a:t>The </a:t>
            </a:r>
            <a:r>
              <a:rPr lang="en-IN" sz="2000" dirty="0">
                <a:solidFill>
                  <a:schemeClr val="tx1"/>
                </a:solidFill>
              </a:rPr>
              <a:t>major purpose of this project, is to suggest a better neighbourhood in a new city for the person who are shifting </a:t>
            </a:r>
            <a:r>
              <a:rPr lang="en-IN" sz="2000" dirty="0" smtClean="0">
                <a:solidFill>
                  <a:schemeClr val="tx1"/>
                </a:solidFill>
              </a:rPr>
              <a:t>there.</a:t>
            </a:r>
          </a:p>
          <a:p>
            <a:r>
              <a:rPr lang="en-IN" sz="2000" dirty="0">
                <a:solidFill>
                  <a:schemeClr val="tx1"/>
                </a:solidFill>
              </a:rPr>
              <a:t>Social presence in society in terms of likeminded people. </a:t>
            </a:r>
            <a:endParaRPr lang="en-IN" sz="2000" dirty="0" smtClean="0">
              <a:solidFill>
                <a:schemeClr val="tx1"/>
              </a:solidFill>
            </a:endParaRPr>
          </a:p>
          <a:p>
            <a:r>
              <a:rPr lang="en-IN" sz="2000" dirty="0">
                <a:solidFill>
                  <a:schemeClr val="tx1"/>
                </a:solidFill>
              </a:rPr>
              <a:t>Connectivity to the airport, bus stand, city centre, markets and other daily needs things nearby</a:t>
            </a:r>
            <a:r>
              <a:rPr lang="en-IN" sz="2000" dirty="0" smtClean="0">
                <a:solidFill>
                  <a:schemeClr val="tx1"/>
                </a:solidFill>
              </a:rPr>
              <a:t>.</a:t>
            </a:r>
          </a:p>
          <a:p>
            <a:pPr lvl="1"/>
            <a:r>
              <a:rPr lang="en-IN" sz="2000" dirty="0">
                <a:solidFill>
                  <a:schemeClr val="tx1"/>
                </a:solidFill>
              </a:rPr>
              <a:t>Sorted list of house in terms of housing prices in a ascending or descending order</a:t>
            </a:r>
          </a:p>
          <a:p>
            <a:pPr lvl="1"/>
            <a:r>
              <a:rPr lang="en-IN" sz="2000" dirty="0">
                <a:solidFill>
                  <a:schemeClr val="tx1"/>
                </a:solidFill>
              </a:rPr>
              <a:t>Sorted list of schools in terms of location, fees, rating and reviews</a:t>
            </a:r>
          </a:p>
          <a:p>
            <a:endParaRPr lang="en-IN" sz="2000" dirty="0" smtClean="0"/>
          </a:p>
          <a:p>
            <a:pPr marL="0" indent="0">
              <a:buNone/>
            </a:pPr>
            <a:endParaRPr lang="en-IN" sz="2000" dirty="0"/>
          </a:p>
        </p:txBody>
      </p:sp>
      <p:sp>
        <p:nvSpPr>
          <p:cNvPr id="3" name="Title 2"/>
          <p:cNvSpPr>
            <a:spLocks noGrp="1"/>
          </p:cNvSpPr>
          <p:nvPr>
            <p:ph type="title"/>
          </p:nvPr>
        </p:nvSpPr>
        <p:spPr/>
        <p:txBody>
          <a:bodyPr>
            <a:normAutofit/>
          </a:bodyPr>
          <a:lstStyle/>
          <a:p>
            <a:r>
              <a:rPr lang="en-IN" dirty="0">
                <a:solidFill>
                  <a:schemeClr val="tx1"/>
                </a:solidFill>
              </a:rPr>
              <a:t>Discussion</a:t>
            </a:r>
          </a:p>
        </p:txBody>
      </p:sp>
    </p:spTree>
    <p:extLst>
      <p:ext uri="{BB962C8B-B14F-4D97-AF65-F5344CB8AC3E}">
        <p14:creationId xmlns:p14="http://schemas.microsoft.com/office/powerpoint/2010/main" val="308716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endParaRPr lang="en-IN" sz="2000" dirty="0" smtClean="0"/>
          </a:p>
          <a:p>
            <a:r>
              <a:rPr lang="en-IN" sz="2000" dirty="0">
                <a:solidFill>
                  <a:schemeClr val="tx1"/>
                </a:solidFill>
              </a:rPr>
              <a:t>In this Capstone project, using k-means cluster algorithm I separated the neighbourhood into 10(Ten) different clusters and for 103 different latitude and longitude from dataset, which have very-similar neighbourhood’s around them. </a:t>
            </a:r>
            <a:endParaRPr lang="en-IN" sz="2000" dirty="0" smtClean="0">
              <a:solidFill>
                <a:schemeClr val="tx1"/>
              </a:solidFill>
            </a:endParaRPr>
          </a:p>
          <a:p>
            <a:endParaRPr lang="en-IN" sz="2000" dirty="0" smtClean="0">
              <a:solidFill>
                <a:schemeClr val="tx1"/>
              </a:solidFill>
            </a:endParaRPr>
          </a:p>
          <a:p>
            <a:r>
              <a:rPr lang="en-IN" sz="2000" dirty="0" smtClean="0">
                <a:solidFill>
                  <a:schemeClr val="tx1"/>
                </a:solidFill>
              </a:rPr>
              <a:t>This </a:t>
            </a:r>
            <a:r>
              <a:rPr lang="en-IN" sz="2000" dirty="0">
                <a:solidFill>
                  <a:schemeClr val="tx1"/>
                </a:solidFill>
              </a:rPr>
              <a:t>project has shown me a practical application to resolve a real situation that has impacting personal and financial impact using Data Science tools</a:t>
            </a:r>
            <a:r>
              <a:rPr lang="en-IN" sz="2000" dirty="0" smtClean="0">
                <a:solidFill>
                  <a:schemeClr val="tx1"/>
                </a:solidFill>
              </a:rPr>
              <a:t>.</a:t>
            </a:r>
          </a:p>
          <a:p>
            <a:endParaRPr lang="en-IN" sz="2000" dirty="0">
              <a:solidFill>
                <a:schemeClr val="tx1"/>
              </a:solidFill>
            </a:endParaRPr>
          </a:p>
          <a:p>
            <a:r>
              <a:rPr lang="en-IN" sz="2000" dirty="0">
                <a:solidFill>
                  <a:schemeClr val="tx1"/>
                </a:solidFill>
              </a:rPr>
              <a:t>The mapping with Folium is a very powerful technique to consolidate information and make the analysis and decision better with confidence.</a:t>
            </a:r>
          </a:p>
          <a:p>
            <a:pPr marL="0" indent="0">
              <a:buNone/>
            </a:pPr>
            <a:endParaRPr lang="en-IN" sz="2000" dirty="0"/>
          </a:p>
        </p:txBody>
      </p:sp>
      <p:sp>
        <p:nvSpPr>
          <p:cNvPr id="3" name="Title 2"/>
          <p:cNvSpPr>
            <a:spLocks noGrp="1"/>
          </p:cNvSpPr>
          <p:nvPr>
            <p:ph type="title"/>
          </p:nvPr>
        </p:nvSpPr>
        <p:spPr/>
        <p:txBody>
          <a:bodyPr>
            <a:normAutofit/>
          </a:bodyPr>
          <a:lstStyle/>
          <a:p>
            <a:r>
              <a:rPr lang="en-IN" dirty="0">
                <a:solidFill>
                  <a:schemeClr val="tx1"/>
                </a:solidFill>
              </a:rPr>
              <a:t>Conclusion</a:t>
            </a:r>
            <a:endParaRPr lang="en-IN" dirty="0">
              <a:solidFill>
                <a:schemeClr val="tx1"/>
              </a:solidFill>
            </a:endParaRPr>
          </a:p>
        </p:txBody>
      </p:sp>
    </p:spTree>
    <p:extLst>
      <p:ext uri="{BB962C8B-B14F-4D97-AF65-F5344CB8AC3E}">
        <p14:creationId xmlns:p14="http://schemas.microsoft.com/office/powerpoint/2010/main" val="139993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endParaRPr lang="en-IN" sz="2000" dirty="0" smtClean="0"/>
          </a:p>
          <a:p>
            <a:endParaRPr lang="en-IN" sz="2000" dirty="0"/>
          </a:p>
          <a:p>
            <a:r>
              <a:rPr lang="en-IN" sz="2000" dirty="0" smtClean="0">
                <a:solidFill>
                  <a:schemeClr val="tx1"/>
                </a:solidFill>
              </a:rPr>
              <a:t>This </a:t>
            </a:r>
            <a:r>
              <a:rPr lang="en-IN" sz="2000" dirty="0">
                <a:solidFill>
                  <a:schemeClr val="tx1"/>
                </a:solidFill>
              </a:rPr>
              <a:t>Capstone project can be continued for making it more precise in terms to find best house in Scarborough. </a:t>
            </a:r>
            <a:endParaRPr lang="en-IN" sz="2000" dirty="0" smtClean="0">
              <a:solidFill>
                <a:schemeClr val="tx1"/>
              </a:solidFill>
            </a:endParaRPr>
          </a:p>
          <a:p>
            <a:endParaRPr lang="en-IN" sz="2000" dirty="0">
              <a:solidFill>
                <a:schemeClr val="tx1"/>
              </a:solidFill>
            </a:endParaRPr>
          </a:p>
          <a:p>
            <a:r>
              <a:rPr lang="en-IN" sz="2000" dirty="0" smtClean="0">
                <a:solidFill>
                  <a:schemeClr val="tx1"/>
                </a:solidFill>
              </a:rPr>
              <a:t>Best </a:t>
            </a:r>
            <a:r>
              <a:rPr lang="en-IN" sz="2000" dirty="0">
                <a:solidFill>
                  <a:schemeClr val="tx1"/>
                </a:solidFill>
              </a:rPr>
              <a:t>means on the basis of all required things(daily needs or things we need to live a better life) around and also in terms of cost effective.</a:t>
            </a:r>
          </a:p>
          <a:p>
            <a:endParaRPr lang="en-IN" sz="2000" dirty="0">
              <a:solidFill>
                <a:schemeClr val="tx1"/>
              </a:solidFill>
            </a:endParaRPr>
          </a:p>
          <a:p>
            <a:pPr marL="0" indent="0">
              <a:buNone/>
            </a:pPr>
            <a:endParaRPr lang="en-IN" sz="2000" dirty="0"/>
          </a:p>
        </p:txBody>
      </p:sp>
      <p:sp>
        <p:nvSpPr>
          <p:cNvPr id="3" name="Title 2"/>
          <p:cNvSpPr>
            <a:spLocks noGrp="1"/>
          </p:cNvSpPr>
          <p:nvPr>
            <p:ph type="title"/>
          </p:nvPr>
        </p:nvSpPr>
        <p:spPr/>
        <p:txBody>
          <a:bodyPr>
            <a:normAutofit/>
          </a:bodyPr>
          <a:lstStyle/>
          <a:p>
            <a:r>
              <a:rPr lang="en-IN" b="1" dirty="0">
                <a:solidFill>
                  <a:schemeClr val="tx1"/>
                </a:solidFill>
              </a:rPr>
              <a:t>Future Works</a:t>
            </a:r>
            <a:endParaRPr lang="en-IN" dirty="0">
              <a:solidFill>
                <a:schemeClr val="tx1"/>
              </a:solidFill>
            </a:endParaRPr>
          </a:p>
        </p:txBody>
      </p:sp>
    </p:spTree>
    <p:extLst>
      <p:ext uri="{BB962C8B-B14F-4D97-AF65-F5344CB8AC3E}">
        <p14:creationId xmlns:p14="http://schemas.microsoft.com/office/powerpoint/2010/main" val="1209652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1560" y="3284984"/>
            <a:ext cx="8229600" cy="1252728"/>
          </a:xfrm>
        </p:spPr>
        <p:txBody>
          <a:bodyPr>
            <a:normAutofit/>
          </a:bodyPr>
          <a:lstStyle/>
          <a:p>
            <a:r>
              <a:rPr lang="en-IN" b="1" dirty="0" smtClean="0">
                <a:solidFill>
                  <a:schemeClr val="tx1"/>
                </a:solidFill>
              </a:rPr>
              <a:t>THANK YOU</a:t>
            </a:r>
            <a:endParaRPr lang="en-IN" dirty="0">
              <a:solidFill>
                <a:schemeClr val="tx1"/>
              </a:solidFill>
            </a:endParaRPr>
          </a:p>
        </p:txBody>
      </p:sp>
    </p:spTree>
    <p:extLst>
      <p:ext uri="{BB962C8B-B14F-4D97-AF65-F5344CB8AC3E}">
        <p14:creationId xmlns:p14="http://schemas.microsoft.com/office/powerpoint/2010/main" val="2099574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772816"/>
            <a:ext cx="8640959" cy="4353347"/>
          </a:xfrm>
        </p:spPr>
        <p:txBody>
          <a:bodyPr/>
          <a:lstStyle/>
          <a:p>
            <a:r>
              <a:rPr lang="en-IN" sz="2000" dirty="0">
                <a:solidFill>
                  <a:schemeClr val="tx1"/>
                </a:solidFill>
              </a:rPr>
              <a:t>The purpose of this Capstone Project is to help people in exploring better facilities around their neighbourhood. </a:t>
            </a:r>
            <a:endParaRPr lang="en-IN" sz="2000" dirty="0" smtClean="0">
              <a:solidFill>
                <a:schemeClr val="tx1"/>
              </a:solidFill>
            </a:endParaRPr>
          </a:p>
          <a:p>
            <a:r>
              <a:rPr lang="en-IN" sz="2000" dirty="0" smtClean="0">
                <a:solidFill>
                  <a:schemeClr val="tx1"/>
                </a:solidFill>
              </a:rPr>
              <a:t>It </a:t>
            </a:r>
            <a:r>
              <a:rPr lang="en-IN" sz="2000" dirty="0">
                <a:solidFill>
                  <a:schemeClr val="tx1"/>
                </a:solidFill>
              </a:rPr>
              <a:t>will help people making smart and efficient decision on selecting great neighbourhood out of numbers of other neighbourhoods in Scarborough, Toronto</a:t>
            </a:r>
            <a:r>
              <a:rPr lang="en-IN" sz="2000" dirty="0" smtClean="0">
                <a:solidFill>
                  <a:schemeClr val="tx1"/>
                </a:solidFill>
              </a:rPr>
              <a:t>.</a:t>
            </a:r>
          </a:p>
          <a:p>
            <a:r>
              <a:rPr lang="en-IN" sz="2000" dirty="0">
                <a:solidFill>
                  <a:schemeClr val="tx1"/>
                </a:solidFill>
              </a:rPr>
              <a:t>This Capstone Project aim to create an analysis of features for a people migrating to Scarborough to search a best neighbourhood as a comparative analysis between neighbourhoods. </a:t>
            </a:r>
            <a:endParaRPr lang="en-IN" sz="2000" dirty="0" smtClean="0">
              <a:solidFill>
                <a:schemeClr val="tx1"/>
              </a:solidFill>
            </a:endParaRPr>
          </a:p>
          <a:p>
            <a:r>
              <a:rPr lang="en-IN" sz="2000" dirty="0" smtClean="0">
                <a:solidFill>
                  <a:schemeClr val="tx1"/>
                </a:solidFill>
              </a:rPr>
              <a:t>The </a:t>
            </a:r>
            <a:r>
              <a:rPr lang="en-IN" sz="2000" dirty="0">
                <a:solidFill>
                  <a:schemeClr val="tx1"/>
                </a:solidFill>
              </a:rPr>
              <a:t>features include median housing price and better school according to ratings, crime rates of that particular area, road connectivity, weather conditions, good management for emergency, water resources both fresh and waste water and excrement conveyed in sewers and recreational facilities.</a:t>
            </a:r>
          </a:p>
          <a:p>
            <a:endParaRPr lang="en-IN" sz="2000" dirty="0"/>
          </a:p>
          <a:p>
            <a:endParaRPr lang="en-IN" dirty="0"/>
          </a:p>
        </p:txBody>
      </p:sp>
      <p:sp>
        <p:nvSpPr>
          <p:cNvPr id="3" name="Title 2"/>
          <p:cNvSpPr>
            <a:spLocks noGrp="1"/>
          </p:cNvSpPr>
          <p:nvPr>
            <p:ph type="title"/>
          </p:nvPr>
        </p:nvSpPr>
        <p:spPr/>
        <p:txBody>
          <a:bodyPr/>
          <a:lstStyle/>
          <a:p>
            <a:r>
              <a:rPr lang="en-IN" b="1" dirty="0">
                <a:solidFill>
                  <a:schemeClr val="tx1"/>
                </a:solidFill>
              </a:rPr>
              <a:t>Introduction</a:t>
            </a:r>
            <a:endParaRPr lang="en-IN" dirty="0">
              <a:solidFill>
                <a:schemeClr val="tx1"/>
              </a:solidFill>
            </a:endParaRPr>
          </a:p>
        </p:txBody>
      </p:sp>
    </p:spTree>
    <p:extLst>
      <p:ext uri="{BB962C8B-B14F-4D97-AF65-F5344CB8AC3E}">
        <p14:creationId xmlns:p14="http://schemas.microsoft.com/office/powerpoint/2010/main" val="19908750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pPr marL="0" indent="0">
              <a:buNone/>
            </a:pPr>
            <a:r>
              <a:rPr lang="en-IN" sz="2000" b="1" dirty="0">
                <a:solidFill>
                  <a:schemeClr val="tx1"/>
                </a:solidFill>
              </a:rPr>
              <a:t>Data Link: </a:t>
            </a:r>
            <a:r>
              <a:rPr lang="en-IN" sz="2000" dirty="0">
                <a:solidFill>
                  <a:schemeClr val="tx1"/>
                </a:solidFill>
              </a:rPr>
              <a:t>https://en.wikipedia.org/wiki/List_of_postal_codes_of_Canada:_M</a:t>
            </a:r>
          </a:p>
          <a:p>
            <a:r>
              <a:rPr lang="en-IN" sz="2000" dirty="0">
                <a:solidFill>
                  <a:schemeClr val="tx1"/>
                </a:solidFill>
              </a:rPr>
              <a:t>Will use Scarborough dataset which we scrapped from Wikipedia on Week 3. Dataset consisting of latitude and longitude, zip codes.</a:t>
            </a:r>
          </a:p>
          <a:p>
            <a:pPr marL="0" indent="0">
              <a:buNone/>
            </a:pPr>
            <a:r>
              <a:rPr lang="en-IN" sz="2000" b="1" dirty="0">
                <a:solidFill>
                  <a:schemeClr val="tx1"/>
                </a:solidFill>
              </a:rPr>
              <a:t>Foursquare API Data:</a:t>
            </a:r>
          </a:p>
          <a:p>
            <a:r>
              <a:rPr lang="en-IN" sz="2000" dirty="0">
                <a:solidFill>
                  <a:schemeClr val="tx1"/>
                </a:solidFill>
              </a:rPr>
              <a:t>We will need data about different venues in different neighbourhoods of that specific borough.</a:t>
            </a:r>
          </a:p>
          <a:p>
            <a:r>
              <a:rPr lang="en-IN" sz="2000" dirty="0">
                <a:solidFill>
                  <a:schemeClr val="tx1"/>
                </a:solidFill>
              </a:rPr>
              <a:t>After finding the list of neighbourhood’s, we then connect to the Foursquare API to gather information about venues inside each and every neighbourhood. </a:t>
            </a:r>
            <a:endParaRPr lang="en-IN" sz="2000" dirty="0" smtClean="0">
              <a:solidFill>
                <a:schemeClr val="tx1"/>
              </a:solidFill>
            </a:endParaRPr>
          </a:p>
          <a:p>
            <a:r>
              <a:rPr lang="en-IN" sz="2000" dirty="0" smtClean="0">
                <a:solidFill>
                  <a:schemeClr val="tx1"/>
                </a:solidFill>
              </a:rPr>
              <a:t>For </a:t>
            </a:r>
            <a:r>
              <a:rPr lang="en-IN" sz="2000" dirty="0">
                <a:solidFill>
                  <a:schemeClr val="tx1"/>
                </a:solidFill>
              </a:rPr>
              <a:t>each neighbourhood, we have chosen the radius to be 100 meter.</a:t>
            </a:r>
          </a:p>
          <a:p>
            <a:endParaRPr lang="en-IN" dirty="0"/>
          </a:p>
        </p:txBody>
      </p:sp>
      <p:sp>
        <p:nvSpPr>
          <p:cNvPr id="3" name="Title 2"/>
          <p:cNvSpPr>
            <a:spLocks noGrp="1"/>
          </p:cNvSpPr>
          <p:nvPr>
            <p:ph type="title"/>
          </p:nvPr>
        </p:nvSpPr>
        <p:spPr/>
        <p:txBody>
          <a:bodyPr>
            <a:normAutofit/>
          </a:bodyPr>
          <a:lstStyle/>
          <a:p>
            <a:r>
              <a:rPr lang="en-IN" b="1" dirty="0" smtClean="0">
                <a:solidFill>
                  <a:schemeClr val="tx1"/>
                </a:solidFill>
              </a:rPr>
              <a:t>Data</a:t>
            </a:r>
            <a:endParaRPr lang="en-IN" dirty="0">
              <a:solidFill>
                <a:schemeClr val="tx1"/>
              </a:solidFill>
            </a:endParaRPr>
          </a:p>
        </p:txBody>
      </p:sp>
    </p:spTree>
    <p:extLst>
      <p:ext uri="{BB962C8B-B14F-4D97-AF65-F5344CB8AC3E}">
        <p14:creationId xmlns:p14="http://schemas.microsoft.com/office/powerpoint/2010/main" val="1777936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r>
              <a:rPr lang="en-IN" sz="2000" dirty="0">
                <a:solidFill>
                  <a:schemeClr val="tx1"/>
                </a:solidFill>
              </a:rPr>
              <a:t>The data retrieved from Foursquare contained information of venues within a specified distance of the longitude and latitude of the postcodes. The information obtained per venue as follows:</a:t>
            </a:r>
          </a:p>
          <a:p>
            <a:pPr marL="581343" lvl="2" indent="0">
              <a:buNone/>
            </a:pPr>
            <a:r>
              <a:rPr lang="en-IN" dirty="0">
                <a:solidFill>
                  <a:schemeClr val="tx1"/>
                </a:solidFill>
              </a:rPr>
              <a:t>1. Neighbourhood</a:t>
            </a:r>
          </a:p>
          <a:p>
            <a:pPr marL="581343" lvl="2" indent="0">
              <a:buNone/>
            </a:pPr>
            <a:r>
              <a:rPr lang="en-IN" dirty="0">
                <a:solidFill>
                  <a:schemeClr val="tx1"/>
                </a:solidFill>
              </a:rPr>
              <a:t>2. Neighbourhood Latitude</a:t>
            </a:r>
          </a:p>
          <a:p>
            <a:pPr marL="581343" lvl="2" indent="0">
              <a:buNone/>
            </a:pPr>
            <a:r>
              <a:rPr lang="en-IN" dirty="0">
                <a:solidFill>
                  <a:schemeClr val="tx1"/>
                </a:solidFill>
              </a:rPr>
              <a:t>3. Neighbourhood Longitude</a:t>
            </a:r>
          </a:p>
          <a:p>
            <a:pPr marL="581343" lvl="2" indent="0">
              <a:buNone/>
            </a:pPr>
            <a:r>
              <a:rPr lang="en-IN" dirty="0">
                <a:solidFill>
                  <a:schemeClr val="tx1"/>
                </a:solidFill>
              </a:rPr>
              <a:t>4. Venue</a:t>
            </a:r>
          </a:p>
          <a:p>
            <a:pPr marL="581343" lvl="2" indent="0">
              <a:buNone/>
            </a:pPr>
            <a:r>
              <a:rPr lang="en-IN" dirty="0">
                <a:solidFill>
                  <a:schemeClr val="tx1"/>
                </a:solidFill>
              </a:rPr>
              <a:t>5. Name of the venue e.g. the name of a store or restaurant</a:t>
            </a:r>
          </a:p>
          <a:p>
            <a:pPr marL="581343" lvl="2" indent="0">
              <a:buNone/>
            </a:pPr>
            <a:r>
              <a:rPr lang="en-IN" dirty="0">
                <a:solidFill>
                  <a:schemeClr val="tx1"/>
                </a:solidFill>
              </a:rPr>
              <a:t>6. Venue Latitude</a:t>
            </a:r>
          </a:p>
          <a:p>
            <a:pPr marL="581343" lvl="2" indent="0">
              <a:buNone/>
            </a:pPr>
            <a:r>
              <a:rPr lang="en-IN" dirty="0">
                <a:solidFill>
                  <a:schemeClr val="tx1"/>
                </a:solidFill>
              </a:rPr>
              <a:t>7. Venue Longitude</a:t>
            </a:r>
          </a:p>
          <a:p>
            <a:pPr marL="581343" lvl="2" indent="0">
              <a:buNone/>
            </a:pPr>
            <a:r>
              <a:rPr lang="en-IN" dirty="0">
                <a:solidFill>
                  <a:schemeClr val="tx1"/>
                </a:solidFill>
              </a:rPr>
              <a:t>8. Venue Category</a:t>
            </a:r>
          </a:p>
          <a:p>
            <a:pPr marL="0" indent="0">
              <a:buNone/>
            </a:pPr>
            <a:r>
              <a:rPr lang="en-IN" sz="2000" dirty="0" smtClean="0">
                <a:solidFill>
                  <a:schemeClr val="tx1"/>
                </a:solidFill>
              </a:rPr>
              <a:t>.</a:t>
            </a:r>
            <a:endParaRPr lang="en-IN" sz="2000" dirty="0">
              <a:solidFill>
                <a:schemeClr val="tx1"/>
              </a:solidFill>
            </a:endParaRPr>
          </a:p>
          <a:p>
            <a:endParaRPr lang="en-IN" dirty="0"/>
          </a:p>
        </p:txBody>
      </p:sp>
      <p:sp>
        <p:nvSpPr>
          <p:cNvPr id="3" name="Title 2"/>
          <p:cNvSpPr>
            <a:spLocks noGrp="1"/>
          </p:cNvSpPr>
          <p:nvPr>
            <p:ph type="title"/>
          </p:nvPr>
        </p:nvSpPr>
        <p:spPr/>
        <p:txBody>
          <a:bodyPr>
            <a:normAutofit/>
          </a:bodyPr>
          <a:lstStyle/>
          <a:p>
            <a:r>
              <a:rPr lang="en-IN" b="1" dirty="0" smtClean="0">
                <a:solidFill>
                  <a:schemeClr val="tx1"/>
                </a:solidFill>
              </a:rPr>
              <a:t>Data</a:t>
            </a:r>
            <a:endParaRPr lang="en-IN" dirty="0">
              <a:solidFill>
                <a:schemeClr val="tx1"/>
              </a:solidFill>
            </a:endParaRPr>
          </a:p>
        </p:txBody>
      </p:sp>
    </p:spTree>
    <p:extLst>
      <p:ext uri="{BB962C8B-B14F-4D97-AF65-F5344CB8AC3E}">
        <p14:creationId xmlns:p14="http://schemas.microsoft.com/office/powerpoint/2010/main" val="2398517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b="1" dirty="0" smtClean="0">
                <a:solidFill>
                  <a:schemeClr val="tx1"/>
                </a:solidFill>
              </a:rPr>
              <a:t>Data</a:t>
            </a:r>
            <a:endParaRPr lang="en-IN" dirty="0">
              <a:solidFill>
                <a:schemeClr val="tx1"/>
              </a:solidFill>
            </a:endParaRPr>
          </a:p>
        </p:txBody>
      </p:sp>
      <p:pic>
        <p:nvPicPr>
          <p:cNvPr id="5" name="Content Placeholder 4" descr="C:\Users\Vijay\Downloads\coursera-applied-data-science-capstone-master\coursera-applied-data-science-capstone-master\Week 5\images\Map of Scarborough.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1520" y="1700808"/>
            <a:ext cx="8712968" cy="4425355"/>
          </a:xfrm>
          <a:prstGeom prst="rect">
            <a:avLst/>
          </a:prstGeom>
          <a:noFill/>
          <a:ln>
            <a:noFill/>
          </a:ln>
        </p:spPr>
      </p:pic>
      <p:sp>
        <p:nvSpPr>
          <p:cNvPr id="6" name="Rectangle 5"/>
          <p:cNvSpPr/>
          <p:nvPr/>
        </p:nvSpPr>
        <p:spPr>
          <a:xfrm>
            <a:off x="3089863" y="6309320"/>
            <a:ext cx="2214068" cy="369332"/>
          </a:xfrm>
          <a:prstGeom prst="rect">
            <a:avLst/>
          </a:prstGeom>
        </p:spPr>
        <p:txBody>
          <a:bodyPr wrap="none">
            <a:spAutoFit/>
          </a:bodyPr>
          <a:lstStyle/>
          <a:p>
            <a:pPr algn="ctr"/>
            <a:r>
              <a:rPr lang="en-IN" b="1" dirty="0" smtClean="0"/>
              <a:t>Map </a:t>
            </a:r>
            <a:r>
              <a:rPr lang="en-IN" b="1" dirty="0"/>
              <a:t>of Scarborough</a:t>
            </a:r>
            <a:endParaRPr lang="en-IN" dirty="0"/>
          </a:p>
        </p:txBody>
      </p:sp>
    </p:spTree>
    <p:extLst>
      <p:ext uri="{BB962C8B-B14F-4D97-AF65-F5344CB8AC3E}">
        <p14:creationId xmlns:p14="http://schemas.microsoft.com/office/powerpoint/2010/main" val="1356717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988840"/>
            <a:ext cx="8640959" cy="4464496"/>
          </a:xfrm>
        </p:spPr>
        <p:txBody>
          <a:bodyPr/>
          <a:lstStyle/>
          <a:p>
            <a:pPr marL="0" indent="0">
              <a:buNone/>
            </a:pPr>
            <a:r>
              <a:rPr lang="en-IN" b="1" dirty="0"/>
              <a:t>Clustering Approach</a:t>
            </a:r>
            <a:r>
              <a:rPr lang="en-IN" b="1" dirty="0" smtClean="0"/>
              <a:t>:</a:t>
            </a:r>
          </a:p>
          <a:p>
            <a:pPr marL="0" indent="0">
              <a:buNone/>
            </a:pPr>
            <a:endParaRPr lang="en-IN" b="1" i="1" dirty="0"/>
          </a:p>
          <a:p>
            <a:r>
              <a:rPr lang="en-IN" sz="2000" dirty="0">
                <a:solidFill>
                  <a:schemeClr val="tx1"/>
                </a:solidFill>
              </a:rPr>
              <a:t>To compare the similarities of two cities, we decided to explore neighbourhoods, segment them, and group them into clusters to find similar neighbourhood’s in a big city like New York and Toronto. </a:t>
            </a:r>
            <a:endParaRPr lang="en-IN" sz="2000" dirty="0" smtClean="0">
              <a:solidFill>
                <a:schemeClr val="tx1"/>
              </a:solidFill>
            </a:endParaRPr>
          </a:p>
          <a:p>
            <a:pPr marL="0" indent="0">
              <a:buNone/>
            </a:pPr>
            <a:endParaRPr lang="en-IN" sz="2000" dirty="0" smtClean="0">
              <a:solidFill>
                <a:schemeClr val="tx1"/>
              </a:solidFill>
            </a:endParaRPr>
          </a:p>
          <a:p>
            <a:r>
              <a:rPr lang="en-IN" sz="2000" dirty="0" smtClean="0">
                <a:solidFill>
                  <a:schemeClr val="tx1"/>
                </a:solidFill>
              </a:rPr>
              <a:t>To </a:t>
            </a:r>
            <a:r>
              <a:rPr lang="en-IN" sz="2000" dirty="0">
                <a:solidFill>
                  <a:schemeClr val="tx1"/>
                </a:solidFill>
              </a:rPr>
              <a:t>be able to do that, we need to cluster data this is a form of unsupervised machine learning: k-means clustering algorithm</a:t>
            </a:r>
            <a:endParaRPr lang="en-IN" sz="2000" dirty="0">
              <a:solidFill>
                <a:schemeClr val="tx1"/>
              </a:solidFill>
            </a:endParaRPr>
          </a:p>
        </p:txBody>
      </p:sp>
      <p:sp>
        <p:nvSpPr>
          <p:cNvPr id="3" name="Title 2"/>
          <p:cNvSpPr>
            <a:spLocks noGrp="1"/>
          </p:cNvSpPr>
          <p:nvPr>
            <p:ph type="title"/>
          </p:nvPr>
        </p:nvSpPr>
        <p:spPr/>
        <p:txBody>
          <a:bodyPr>
            <a:normAutofit/>
          </a:bodyPr>
          <a:lstStyle/>
          <a:p>
            <a:r>
              <a:rPr lang="en-IN" b="1" dirty="0">
                <a:solidFill>
                  <a:schemeClr val="tx1"/>
                </a:solidFill>
              </a:rPr>
              <a:t>Methodology</a:t>
            </a:r>
            <a:endParaRPr lang="en-IN" dirty="0">
              <a:solidFill>
                <a:schemeClr val="tx1"/>
              </a:solidFill>
            </a:endParaRPr>
          </a:p>
        </p:txBody>
      </p:sp>
    </p:spTree>
    <p:extLst>
      <p:ext uri="{BB962C8B-B14F-4D97-AF65-F5344CB8AC3E}">
        <p14:creationId xmlns:p14="http://schemas.microsoft.com/office/powerpoint/2010/main" val="1820300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b="1" dirty="0">
                <a:solidFill>
                  <a:schemeClr val="tx1"/>
                </a:solidFill>
              </a:rPr>
              <a:t>Methodology</a:t>
            </a:r>
            <a:endParaRPr lang="en-IN" dirty="0">
              <a:solidFill>
                <a:schemeClr val="tx1"/>
              </a:solidFill>
            </a:endParaRPr>
          </a:p>
        </p:txBody>
      </p:sp>
      <p:pic>
        <p:nvPicPr>
          <p:cNvPr id="5" name="Picture 4" descr="C:\Users\Vijay\Downloads\coursera-applied-data-science-capstone-master\coursera-applied-data-science-capstone-master\Week 5\images\Using K-Means Clustering Approach - 10th Most Common Venue.png"/>
          <p:cNvPicPr/>
          <p:nvPr/>
        </p:nvPicPr>
        <p:blipFill>
          <a:blip r:embed="rId2">
            <a:extLst>
              <a:ext uri="{28A0092B-C50C-407E-A947-70E740481C1C}">
                <a14:useLocalDpi xmlns:a14="http://schemas.microsoft.com/office/drawing/2010/main" val="0"/>
              </a:ext>
            </a:extLst>
          </a:blip>
          <a:srcRect/>
          <a:stretch>
            <a:fillRect/>
          </a:stretch>
        </p:blipFill>
        <p:spPr bwMode="auto">
          <a:xfrm>
            <a:off x="251520" y="1800860"/>
            <a:ext cx="8712968" cy="4148420"/>
          </a:xfrm>
          <a:prstGeom prst="rect">
            <a:avLst/>
          </a:prstGeom>
          <a:noFill/>
          <a:ln>
            <a:noFill/>
          </a:ln>
        </p:spPr>
      </p:pic>
      <p:sp>
        <p:nvSpPr>
          <p:cNvPr id="6" name="Rectangle 5"/>
          <p:cNvSpPr/>
          <p:nvPr/>
        </p:nvSpPr>
        <p:spPr>
          <a:xfrm>
            <a:off x="1403648" y="6093296"/>
            <a:ext cx="7056784" cy="369332"/>
          </a:xfrm>
          <a:prstGeom prst="rect">
            <a:avLst/>
          </a:prstGeom>
        </p:spPr>
        <p:txBody>
          <a:bodyPr wrap="square">
            <a:spAutoFit/>
          </a:bodyPr>
          <a:lstStyle/>
          <a:p>
            <a:pPr algn="ctr"/>
            <a:r>
              <a:rPr lang="en-IN" b="1" dirty="0" smtClean="0"/>
              <a:t>Using </a:t>
            </a:r>
            <a:r>
              <a:rPr lang="en-IN" b="1" dirty="0"/>
              <a:t>K-Means Clustering Approach</a:t>
            </a:r>
            <a:r>
              <a:rPr lang="en-IN" dirty="0"/>
              <a:t> </a:t>
            </a:r>
            <a:r>
              <a:rPr lang="en-IN" b="1" dirty="0"/>
              <a:t>| Most Common Venue</a:t>
            </a:r>
            <a:r>
              <a:rPr lang="en-IN" dirty="0"/>
              <a:t> </a:t>
            </a:r>
          </a:p>
        </p:txBody>
      </p:sp>
    </p:spTree>
    <p:extLst>
      <p:ext uri="{BB962C8B-B14F-4D97-AF65-F5344CB8AC3E}">
        <p14:creationId xmlns:p14="http://schemas.microsoft.com/office/powerpoint/2010/main" val="357376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b="1" dirty="0">
                <a:solidFill>
                  <a:schemeClr val="tx1"/>
                </a:solidFill>
              </a:rPr>
              <a:t>Methodology</a:t>
            </a:r>
            <a:endParaRPr lang="en-IN" dirty="0">
              <a:solidFill>
                <a:schemeClr val="tx1"/>
              </a:solidFill>
            </a:endParaRPr>
          </a:p>
        </p:txBody>
      </p:sp>
      <p:pic>
        <p:nvPicPr>
          <p:cNvPr id="7" name="Picture 6" descr="C:\Users\Vijay\Downloads\coursera-applied-data-science-capstone-master\coursera-applied-data-science-capstone-master\Week 5\images\Most Common venues near neighborhood.png"/>
          <p:cNvPicPr/>
          <p:nvPr/>
        </p:nvPicPr>
        <p:blipFill>
          <a:blip r:embed="rId2">
            <a:extLst>
              <a:ext uri="{28A0092B-C50C-407E-A947-70E740481C1C}">
                <a14:useLocalDpi xmlns:a14="http://schemas.microsoft.com/office/drawing/2010/main" val="0"/>
              </a:ext>
            </a:extLst>
          </a:blip>
          <a:srcRect/>
          <a:stretch>
            <a:fillRect/>
          </a:stretch>
        </p:blipFill>
        <p:spPr bwMode="auto">
          <a:xfrm>
            <a:off x="251520" y="1810385"/>
            <a:ext cx="8640960" cy="4210904"/>
          </a:xfrm>
          <a:prstGeom prst="rect">
            <a:avLst/>
          </a:prstGeom>
          <a:noFill/>
          <a:ln>
            <a:noFill/>
          </a:ln>
        </p:spPr>
      </p:pic>
      <p:sp>
        <p:nvSpPr>
          <p:cNvPr id="2" name="Rectangle 1"/>
          <p:cNvSpPr/>
          <p:nvPr/>
        </p:nvSpPr>
        <p:spPr>
          <a:xfrm>
            <a:off x="935329" y="6205954"/>
            <a:ext cx="7632848" cy="369332"/>
          </a:xfrm>
          <a:prstGeom prst="rect">
            <a:avLst/>
          </a:prstGeom>
        </p:spPr>
        <p:txBody>
          <a:bodyPr wrap="square">
            <a:spAutoFit/>
          </a:bodyPr>
          <a:lstStyle/>
          <a:p>
            <a:pPr algn="ctr"/>
            <a:r>
              <a:rPr lang="en-IN" b="1" dirty="0" smtClean="0"/>
              <a:t>Most </a:t>
            </a:r>
            <a:r>
              <a:rPr lang="en-IN" b="1" dirty="0"/>
              <a:t>Common Venues near Neighbourhood | Using Clustering</a:t>
            </a:r>
            <a:endParaRPr lang="en-IN" dirty="0"/>
          </a:p>
        </p:txBody>
      </p:sp>
    </p:spTree>
    <p:extLst>
      <p:ext uri="{BB962C8B-B14F-4D97-AF65-F5344CB8AC3E}">
        <p14:creationId xmlns:p14="http://schemas.microsoft.com/office/powerpoint/2010/main" val="1998307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IN" dirty="0">
                <a:solidFill>
                  <a:schemeClr val="tx1"/>
                </a:solidFill>
              </a:rPr>
              <a:t>Results</a:t>
            </a:r>
            <a:endParaRPr lang="en-IN" dirty="0">
              <a:solidFill>
                <a:schemeClr val="tx1"/>
              </a:solidFill>
            </a:endParaRPr>
          </a:p>
        </p:txBody>
      </p:sp>
      <p:pic>
        <p:nvPicPr>
          <p:cNvPr id="5" name="Picture 4" descr="C:\Users\Vijay\Downloads\coursera-applied-data-science-capstone-master\coursera-applied-data-science-capstone-master\Week 5\images\Map of Clusters Scarborough.png"/>
          <p:cNvPicPr/>
          <p:nvPr/>
        </p:nvPicPr>
        <p:blipFill>
          <a:blip r:embed="rId2">
            <a:extLst>
              <a:ext uri="{28A0092B-C50C-407E-A947-70E740481C1C}">
                <a14:useLocalDpi xmlns:a14="http://schemas.microsoft.com/office/drawing/2010/main" val="0"/>
              </a:ext>
            </a:extLst>
          </a:blip>
          <a:srcRect/>
          <a:stretch>
            <a:fillRect/>
          </a:stretch>
        </p:blipFill>
        <p:spPr bwMode="auto">
          <a:xfrm>
            <a:off x="251520" y="1809432"/>
            <a:ext cx="8712968" cy="4355872"/>
          </a:xfrm>
          <a:prstGeom prst="rect">
            <a:avLst/>
          </a:prstGeom>
          <a:noFill/>
          <a:ln>
            <a:noFill/>
          </a:ln>
        </p:spPr>
      </p:pic>
      <p:sp>
        <p:nvSpPr>
          <p:cNvPr id="4" name="Rectangle 3"/>
          <p:cNvSpPr/>
          <p:nvPr/>
        </p:nvSpPr>
        <p:spPr>
          <a:xfrm>
            <a:off x="2864577" y="6309320"/>
            <a:ext cx="3292889" cy="369332"/>
          </a:xfrm>
          <a:prstGeom prst="rect">
            <a:avLst/>
          </a:prstGeom>
        </p:spPr>
        <p:txBody>
          <a:bodyPr wrap="none">
            <a:spAutoFit/>
          </a:bodyPr>
          <a:lstStyle/>
          <a:p>
            <a:r>
              <a:rPr lang="en-IN" b="1" dirty="0"/>
              <a:t>Map of Clusters in Scarborough</a:t>
            </a:r>
            <a:endParaRPr lang="en-IN" dirty="0"/>
          </a:p>
        </p:txBody>
      </p:sp>
    </p:spTree>
    <p:extLst>
      <p:ext uri="{BB962C8B-B14F-4D97-AF65-F5344CB8AC3E}">
        <p14:creationId xmlns:p14="http://schemas.microsoft.com/office/powerpoint/2010/main" val="14126039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41</TotalTime>
  <Words>716</Words>
  <Application>Microsoft Office PowerPoint</Application>
  <PresentationFormat>On-screen Show (4:3)</PresentationFormat>
  <Paragraphs>68</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Waveform</vt:lpstr>
      <vt:lpstr>PowerPoint Presentation</vt:lpstr>
      <vt:lpstr>Introduction</vt:lpstr>
      <vt:lpstr>Data</vt:lpstr>
      <vt:lpstr>Data</vt:lpstr>
      <vt:lpstr>Data</vt:lpstr>
      <vt:lpstr>Methodology</vt:lpstr>
      <vt:lpstr>Methodology</vt:lpstr>
      <vt:lpstr>Methodology</vt:lpstr>
      <vt:lpstr>Results</vt:lpstr>
      <vt:lpstr>Results</vt:lpstr>
      <vt:lpstr>Results</vt:lpstr>
      <vt:lpstr>Results</vt:lpstr>
      <vt:lpstr>Discussion</vt:lpstr>
      <vt:lpstr>Conclusion</vt:lpstr>
      <vt:lpstr>Future Works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Vijay</dc:creator>
  <cp:lastModifiedBy>Vijay</cp:lastModifiedBy>
  <cp:revision>9</cp:revision>
  <dcterms:created xsi:type="dcterms:W3CDTF">2020-12-08T16:12:16Z</dcterms:created>
  <dcterms:modified xsi:type="dcterms:W3CDTF">2020-12-08T16:53:51Z</dcterms:modified>
</cp:coreProperties>
</file>

<file path=docProps/thumbnail.jpeg>
</file>